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2" r:id="rId7"/>
    <p:sldId id="263" r:id="rId8"/>
    <p:sldId id="264" r:id="rId9"/>
    <p:sldId id="267" r:id="rId10"/>
    <p:sldId id="266" r:id="rId11"/>
    <p:sldId id="268" r:id="rId12"/>
    <p:sldId id="260" r:id="rId13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696000" y="394405"/>
            <a:ext cx="10800000" cy="792000"/>
          </a:xfrm>
        </p:spPr>
        <p:txBody>
          <a:bodyPr/>
          <a:lstStyle>
            <a:lvl1pPr algn="ctr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70508" y="533527"/>
            <a:ext cx="5704332" cy="3646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70508" y="1249426"/>
            <a:ext cx="6464934" cy="18548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843635" y="192897"/>
          <a:ext cx="9380855" cy="63639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85690"/>
                <a:gridCol w="4418965"/>
              </a:tblGrid>
              <a:tr h="1534160">
                <a:tc gridSpan="2">
                  <a:txBody>
                    <a:bodyPr/>
                    <a:lstStyle/>
                    <a:p>
                      <a:pPr marL="1914525" algn="ctr">
                        <a:lnSpc>
                          <a:spcPts val="1530"/>
                        </a:lnSpc>
                      </a:pP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Министерство</a:t>
                      </a:r>
                      <a:r>
                        <a:rPr sz="1400" spc="-1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науки</a:t>
                      </a:r>
                      <a:r>
                        <a:rPr sz="1400" spc="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высшего</a:t>
                      </a:r>
                      <a:r>
                        <a:rPr sz="1400" spc="-2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образования</a:t>
                      </a:r>
                      <a:r>
                        <a:rPr sz="1400" spc="-2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Республики</a:t>
                      </a:r>
                      <a:r>
                        <a:rPr sz="1400" spc="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Казахстан</a:t>
                      </a:r>
                      <a:endParaRPr sz="1400" spc="-1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914525" algn="ctr">
                        <a:lnSpc>
                          <a:spcPts val="1530"/>
                        </a:lnSpc>
                      </a:pP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Северо-Казахстанский</a:t>
                      </a:r>
                      <a:r>
                        <a:rPr sz="1400" spc="-3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государственный</a:t>
                      </a:r>
                      <a:r>
                        <a:rPr sz="1400" spc="-3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университет</a:t>
                      </a:r>
                      <a:r>
                        <a:rPr sz="1400" spc="-1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им.</a:t>
                      </a:r>
                      <a:r>
                        <a:rPr sz="1400" spc="-1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М.</a:t>
                      </a:r>
                      <a:r>
                        <a:rPr sz="1400" spc="1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Козыбаева </a:t>
                      </a:r>
                      <a:endParaRPr sz="1400" spc="-10" dirty="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914525" algn="ctr">
                        <a:lnSpc>
                          <a:spcPts val="1530"/>
                        </a:lnSpc>
                      </a:pP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Факультет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lang="ru-RU" sz="1400" spc="-1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инженерии</a:t>
                      </a:r>
                      <a:r>
                        <a:rPr sz="1400" spc="-5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</a:t>
                      </a:r>
                      <a:r>
                        <a:rPr sz="1400" spc="-2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цифровых</a:t>
                      </a:r>
                      <a:r>
                        <a:rPr sz="1400" spc="-4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технологий</a:t>
                      </a: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Кафедра</a:t>
                      </a:r>
                      <a:r>
                        <a:rPr sz="1400" spc="5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«Информационно-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коммуникационные</a:t>
                      </a:r>
                      <a:r>
                        <a:rPr sz="1400" spc="1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технологии»</a:t>
                      </a: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0" marB="0"/>
                </a:tc>
                <a:tc hMerge="1">
                  <a:tcPr marL="0" marR="0" marT="0" marB="0"/>
                </a:tc>
              </a:tr>
              <a:tr h="2047875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45"/>
                        </a:spcBef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ТВОРЧЕСКИЙ</a:t>
                      </a:r>
                      <a:r>
                        <a:rPr sz="1400" spc="-8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ПРОЕКТ</a:t>
                      </a: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916430" algn="ctr">
                        <a:lnSpc>
                          <a:spcPct val="100000"/>
                        </a:lnSpc>
                        <a:spcBef>
                          <a:spcPts val="120"/>
                        </a:spcBef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по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дисциплине:</a:t>
                      </a:r>
                      <a:r>
                        <a:rPr sz="1400" spc="-3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Протоколы</a:t>
                      </a:r>
                      <a:r>
                        <a:rPr sz="1400" spc="-2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</a:t>
                      </a:r>
                      <a:r>
                        <a:rPr sz="1400" spc="-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интерфейсы</a:t>
                      </a:r>
                      <a:r>
                        <a:rPr sz="1400" spc="-3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компьютерных</a:t>
                      </a:r>
                      <a:r>
                        <a:rPr sz="1400" spc="-5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систем</a:t>
                      </a: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310"/>
                        </a:spcBef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1917700" algn="ctr">
                        <a:lnSpc>
                          <a:spcPct val="100000"/>
                        </a:lnSpc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На</a:t>
                      </a:r>
                      <a:r>
                        <a:rPr sz="1400" spc="-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тему: «</a:t>
                      </a:r>
                      <a:r>
                        <a:rPr lang="ru-RU" sz="1400" dirty="0">
                          <a:sym typeface="+mn-ea"/>
                        </a:rPr>
                        <a:t>Новостной сайт Казахстана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»</a:t>
                      </a: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0" marB="0"/>
                </a:tc>
                <a:tc hMerge="1">
                  <a:tcPr marL="0" marR="0" marT="0" marB="0"/>
                </a:tc>
              </a:tr>
              <a:tr h="17621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555"/>
                        </a:spcBef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31750" marR="3440430">
                        <a:lnSpc>
                          <a:spcPct val="107000"/>
                        </a:lnSpc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Выполнил</a:t>
                      </a:r>
                      <a:r>
                        <a:rPr sz="1400" spc="-60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25" dirty="0">
                          <a:latin typeface="Times New Roman" panose="02020603050405020304"/>
                          <a:cs typeface="Times New Roman" panose="02020603050405020304"/>
                        </a:rPr>
                        <a:t>студент </a:t>
                      </a: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группы</a:t>
                      </a:r>
                      <a:r>
                        <a:rPr sz="1400" spc="-3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10" dirty="0">
                          <a:latin typeface="Times New Roman" panose="02020603050405020304"/>
                          <a:cs typeface="Times New Roman" panose="02020603050405020304"/>
                        </a:rPr>
                        <a:t>ИС-</a:t>
                      </a:r>
                      <a:r>
                        <a:rPr lang="ru-RU" sz="1400" spc="-10" dirty="0">
                          <a:latin typeface="Times New Roman" panose="02020603050405020304"/>
                          <a:cs typeface="Times New Roman" panose="02020603050405020304"/>
                        </a:rPr>
                        <a:t>23-2</a:t>
                      </a:r>
                      <a:endParaRPr lang="ru-RU" sz="1400" spc="-10" dirty="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675"/>
                        </a:spcBef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R="24130" algn="r">
                        <a:lnSpc>
                          <a:spcPct val="100000"/>
                        </a:lnSpc>
                      </a:pPr>
                      <a:r>
                        <a:rPr lang="ru-RU" sz="1400" dirty="0">
                          <a:latin typeface="Times New Roman" panose="02020603050405020304"/>
                          <a:cs typeface="Times New Roman" panose="02020603050405020304"/>
                        </a:rPr>
                        <a:t>Кажагапанов Ж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.</a:t>
                      </a:r>
                      <a:r>
                        <a:rPr lang="ru-RU" sz="1400" spc="-20" dirty="0">
                          <a:latin typeface="Times New Roman" panose="02020603050405020304"/>
                          <a:cs typeface="Times New Roman" panose="02020603050405020304"/>
                        </a:rPr>
                        <a:t>А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.</a:t>
                      </a: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0" marB="0"/>
                </a:tc>
              </a:tr>
              <a:tr h="1019810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  <a:p>
                      <a:pPr marL="4813300">
                        <a:lnSpc>
                          <a:spcPts val="1605"/>
                        </a:lnSpc>
                      </a:pPr>
                      <a:r>
                        <a:rPr sz="1400" dirty="0">
                          <a:latin typeface="Times New Roman" panose="02020603050405020304"/>
                          <a:cs typeface="Times New Roman" panose="02020603050405020304"/>
                        </a:rPr>
                        <a:t>Петропавловск,</a:t>
                      </a:r>
                      <a:r>
                        <a:rPr sz="1400" spc="-85" dirty="0">
                          <a:latin typeface="Times New Roman" panose="02020603050405020304"/>
                          <a:cs typeface="Times New Roman" panose="02020603050405020304"/>
                        </a:rPr>
                        <a:t> </a:t>
                      </a:r>
                      <a:r>
                        <a:rPr sz="1400" spc="-20" dirty="0">
                          <a:latin typeface="Times New Roman" panose="02020603050405020304"/>
                          <a:cs typeface="Times New Roman" panose="02020603050405020304"/>
                        </a:rPr>
                        <a:t>2025</a:t>
                      </a:r>
                      <a:endParaRPr sz="1400">
                        <a:latin typeface="Times New Roman" panose="02020603050405020304"/>
                        <a:cs typeface="Times New Roman" panose="02020603050405020304"/>
                      </a:endParaRPr>
                    </a:p>
                  </a:txBody>
                  <a:tcPr marL="0" marR="0" marT="0" marB="0"/>
                </a:tc>
                <a:tc hMerge="1">
                  <a:tcPr marL="0" marR="0" marT="0" marB="0"/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418455" y="457200"/>
            <a:ext cx="1354455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Темная тема</a:t>
            </a:r>
            <a:endParaRPr lang="ru-RU" altLang="en-US" sz="1800" i="1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7" name="object 2"/>
          <p:cNvSpPr txBox="1">
            <a:spLocks noGrp="1"/>
          </p:cNvSpPr>
          <p:nvPr>
            <p:ph type="title"/>
          </p:nvPr>
        </p:nvSpPr>
        <p:spPr>
          <a:xfrm>
            <a:off x="668655" y="914400"/>
            <a:ext cx="10854690" cy="843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Темная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тема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переключает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оформление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сайта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светлой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темную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цветовую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схему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снижая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яркость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фона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меняя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цвета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текста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для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комфортного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просмотра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условиях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низкой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освещенности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Она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реализуется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через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CSS-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переменные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переключатель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который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динамически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меняет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стили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без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перезагрузки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страницы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altLang="ru-RU" spc="-1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Изображение 2" descr="kz-news-vue-v3.vercel.app_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5800" y="2172970"/>
            <a:ext cx="5259070" cy="4080510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  <p:pic>
        <p:nvPicPr>
          <p:cNvPr id="4" name="Изображение 3" descr="kz-news-vue-v3.vercel.app_ (3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180" y="2209800"/>
            <a:ext cx="5212080" cy="4043680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997703" y="609854"/>
            <a:ext cx="21971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QR</a:t>
            </a:r>
            <a:r>
              <a:rPr sz="1800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код</a:t>
            </a:r>
            <a:r>
              <a:rPr sz="1800" i="1" spc="-4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на</a:t>
            </a:r>
            <a:r>
              <a:rPr sz="1800" i="1" spc="-45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1800" i="1" spc="-1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публикацию</a:t>
            </a:r>
            <a:endParaRPr sz="1800" i="1" spc="-10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3" name="Изображение 2" descr="0b09f2048173d6387c27ab1ba770f6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51020" y="1752600"/>
            <a:ext cx="3490595" cy="34905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77038" rIns="0" bIns="0" rtlCol="0">
            <a:spAutoFit/>
          </a:bodyPr>
          <a:lstStyle/>
          <a:p>
            <a:pPr marL="3513455">
              <a:lnSpc>
                <a:spcPct val="100000"/>
              </a:lnSpc>
              <a:spcBef>
                <a:spcPts val="100"/>
              </a:spcBef>
            </a:pPr>
            <a:r>
              <a:rPr dirty="0"/>
              <a:t>Актуальность</a:t>
            </a:r>
            <a:r>
              <a:rPr spc="-75" dirty="0"/>
              <a:t> </a:t>
            </a:r>
            <a:r>
              <a:rPr spc="-10" dirty="0"/>
              <a:t>проекта</a:t>
            </a:r>
            <a:endParaRPr spc="-10" dirty="0"/>
          </a:p>
        </p:txBody>
      </p:sp>
      <p:sp>
        <p:nvSpPr>
          <p:cNvPr id="3" name="object 3"/>
          <p:cNvSpPr txBox="1"/>
          <p:nvPr/>
        </p:nvSpPr>
        <p:spPr>
          <a:xfrm>
            <a:off x="1828800" y="1447800"/>
            <a:ext cx="8801100" cy="39712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В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условиях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стремительного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развития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цифровых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технологий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роста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потребности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в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оперативном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доступе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к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информации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особенно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важна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актуальная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достоверная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подача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новостей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о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событиях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в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Казахстане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.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Проект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новостного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сайта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решает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проблему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устаревших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неудобных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ресурсов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предлагая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адаптивный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интуитивно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понятный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интерфейс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с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современным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дизайном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двумя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темами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оформления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динамическим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контентом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что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делает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его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актуальным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>
                <a:latin typeface="Times New Roman" panose="02020603050405020304"/>
                <a:cs typeface="Times New Roman" panose="02020603050405020304"/>
              </a:rPr>
              <a:t>востребованным</a:t>
            </a:r>
            <a:r>
              <a:rPr lang="en-US" altLang="ru-RU" sz="1800">
                <a:latin typeface="Times New Roman" panose="02020603050405020304"/>
                <a:cs typeface="Times New Roman" panose="02020603050405020304"/>
              </a:rPr>
              <a:t>.</a:t>
            </a:r>
            <a:endParaRPr lang="en-US" altLang="ru-RU" sz="180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>
              <a:latin typeface="Times New Roman" panose="02020603050405020304"/>
              <a:cs typeface="Times New Roman" panose="02020603050405020304"/>
            </a:endParaRPr>
          </a:p>
          <a:p>
            <a:pPr marL="12700" marR="5080" algn="just">
              <a:lnSpc>
                <a:spcPct val="99000"/>
              </a:lnSpc>
              <a:spcBef>
                <a:spcPts val="120"/>
              </a:spcBef>
            </a:pPr>
            <a:endParaRPr lang="en-US" altLang="ru-RU" sz="1800"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70635" y="533400"/>
            <a:ext cx="10854690" cy="1120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Цель</a:t>
            </a:r>
            <a:r>
              <a:rPr spc="-4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проекта</a:t>
            </a:r>
            <a:r>
              <a:rPr spc="-3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ru-RU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—</a:t>
            </a:r>
            <a:r>
              <a:rPr lang="ru-RU" altLang="en-US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Цель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проекта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–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разработка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интерактивного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пользовательского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интерфейса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новостного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сайта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Казахстане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для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предоставления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пользователям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удобного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адаптивного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визуально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современного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способа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получения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актуальных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новостей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доступного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как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на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компьютерах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так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на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мобильных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устройствах</a:t>
            </a:r>
            <a: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br>
              <a:rPr lang="en-US" altLang="ru-RU" i="1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endParaRPr lang="en-US" altLang="ru-RU" i="1" spc="-1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1295400" y="1600200"/>
            <a:ext cx="10142220" cy="44443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solidFill>
                  <a:schemeClr val="tx1"/>
                </a:solidFill>
              </a:rPr>
              <a:t>Задачи</a:t>
            </a:r>
            <a:r>
              <a:rPr spc="-90" dirty="0">
                <a:solidFill>
                  <a:schemeClr val="tx1"/>
                </a:solidFill>
              </a:rPr>
              <a:t> </a:t>
            </a:r>
            <a:r>
              <a:rPr spc="-10" dirty="0">
                <a:solidFill>
                  <a:schemeClr val="tx1"/>
                </a:solidFill>
              </a:rPr>
              <a:t>проекта:</a:t>
            </a:r>
            <a:endParaRPr spc="-10" dirty="0">
              <a:solidFill>
                <a:schemeClr val="tx1"/>
              </a:solidFill>
            </a:endParaRP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Разработать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структуру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сайта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логическими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разделами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в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едином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UI-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дизайне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реализовать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поддержку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двух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тем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оформления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использованием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CSS.</a:t>
            </a:r>
            <a:endParaRPr lang="en-US" altLang="ru-RU" i="1" spc="-50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Обеспечить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адаптивность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интерфейса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для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корректного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отображения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на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компьютерах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мобильных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устройствах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.</a:t>
            </a:r>
            <a:endParaRPr lang="en-US" altLang="ru-RU" i="1" spc="-50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Реализовать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элементы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навигации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текстовые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блоки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изображениями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,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стилизованные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таблицы</a:t>
            </a:r>
            <a:r>
              <a:rPr lang="ru-RU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визуальные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эффекты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использованием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CSS-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анимаций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переходов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.</a:t>
            </a:r>
            <a:endParaRPr lang="en-US" altLang="ru-RU" i="1" spc="-50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Внедрить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динамическое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содержимое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использованием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DHTML, JavaScript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библиотеки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Chart.js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для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отображения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тематической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статистики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.</a:t>
            </a:r>
            <a:endParaRPr lang="en-US" altLang="ru-RU" i="1" spc="-50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Реализовать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динамическое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содержимое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использованием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технологий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DHTML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JavaScript.</a:t>
            </a:r>
            <a:endParaRPr lang="en-US" altLang="ru-RU" i="1" spc="-50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  <a:p>
            <a:pPr marL="680720" marR="5080" indent="-285750">
              <a:lnSpc>
                <a:spcPct val="100000"/>
              </a:lnSpc>
              <a:spcBef>
                <a:spcPts val="1440"/>
              </a:spcBef>
              <a:buFont typeface="Wingdings" panose="05000000000000000000"/>
              <a:buChar char=""/>
              <a:tabLst>
                <a:tab pos="681990" algn="l"/>
              </a:tabLst>
            </a:pP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Опубликовать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готовый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проект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в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сети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Интернет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подготовить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презентацию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демонстрацией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ключевых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интерфейсов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функциональности</a:t>
            </a:r>
            <a:r>
              <a:rPr lang="en-US" altLang="ru-RU" i="1" spc="-50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.</a:t>
            </a:r>
            <a:endParaRPr lang="en-US" altLang="ru-RU" i="1" spc="-50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187950" y="457200"/>
            <a:ext cx="181610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Главная страница</a:t>
            </a:r>
            <a:endParaRPr lang="ru-RU" altLang="en-US" sz="1800" i="1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4" name="Изображение 3" descr="kz-news-vue-v3.vercel.app_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2600" y="2057400"/>
            <a:ext cx="5908040" cy="4200525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  <p:pic>
        <p:nvPicPr>
          <p:cNvPr id="5" name="Изображение 4" descr="kz-news-vue-v3.vercel.app_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0" y="2057400"/>
            <a:ext cx="1945005" cy="4215130"/>
          </a:xfrm>
          <a:prstGeom prst="rect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</p:pic>
      <p:sp>
        <p:nvSpPr>
          <p:cNvPr id="7" name="object 2"/>
          <p:cNvSpPr txBox="1">
            <a:spLocks noGrp="1"/>
          </p:cNvSpPr>
          <p:nvPr>
            <p:ph type="title"/>
          </p:nvPr>
        </p:nvSpPr>
        <p:spPr>
          <a:xfrm>
            <a:off x="668655" y="914400"/>
            <a:ext cx="10854690" cy="843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Главная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страница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содержит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логотип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меню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переключатель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темы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блоки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новостей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изображениями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статистикой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Реализованы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категории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списки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визуальные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эффекты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Интерфейс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адаптивен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соответствует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требованиям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проекта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altLang="ru-RU" spc="-1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011420" y="533400"/>
            <a:ext cx="216916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Страница категории</a:t>
            </a:r>
            <a:endParaRPr lang="ru-RU" altLang="en-US" sz="1800" i="1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4" name="Изображение 3" descr="kz-news-vue-v3.vercel.app_category_Societ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7400" y="1981200"/>
            <a:ext cx="5695315" cy="4271645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  <p:pic>
        <p:nvPicPr>
          <p:cNvPr id="5" name="Изображение 4" descr="kz-news-vue-v3.vercel.app_category_Society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00" y="2047875"/>
            <a:ext cx="1945005" cy="4213225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  <p:sp>
        <p:nvSpPr>
          <p:cNvPr id="7" name="object 2"/>
          <p:cNvSpPr txBox="1">
            <a:spLocks noGrp="1"/>
          </p:cNvSpPr>
          <p:nvPr>
            <p:ph type="title"/>
          </p:nvPr>
        </p:nvSpPr>
        <p:spPr>
          <a:xfrm>
            <a:off x="668655" y="914400"/>
            <a:ext cx="10854690" cy="566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Страница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содержит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заголовок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карточки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новостей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сайдбар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дополнительными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блоками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Все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элементы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оформлены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едином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стиле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для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поддержания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целостного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пользовательского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опыта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altLang="ru-RU" spc="-1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137785" y="457200"/>
            <a:ext cx="1917065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Страница новости</a:t>
            </a:r>
            <a:endParaRPr lang="ru-RU" altLang="en-US" sz="1800" i="1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4" name="Изображение 3" descr="kz-news-vue-v3.vercel.app_new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1200" y="2057400"/>
            <a:ext cx="5497830" cy="4123690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  <p:pic>
        <p:nvPicPr>
          <p:cNvPr id="5" name="Изображение 4" descr="kz-news-vue-v3.vercel.app_new_1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0" y="2058035"/>
            <a:ext cx="1902460" cy="4123055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  <p:sp>
        <p:nvSpPr>
          <p:cNvPr id="7" name="object 2"/>
          <p:cNvSpPr txBox="1">
            <a:spLocks noGrp="1"/>
          </p:cNvSpPr>
          <p:nvPr>
            <p:ph type="title"/>
          </p:nvPr>
        </p:nvSpPr>
        <p:spPr>
          <a:xfrm>
            <a:off x="668655" y="914400"/>
            <a:ext cx="10854690" cy="843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Страница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новости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содержит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заголовок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основное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фото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параграф</a:t>
            </a:r>
            <a:r>
              <a:rPr lang="ru-RU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ы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текста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для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раскрытия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темы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тексте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выделены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блоки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цитатами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для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акцента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Также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есть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интерактивные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графики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таблицы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фотогалерея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возможностью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просмотра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изображений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altLang="ru-RU" spc="-1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177790" y="381000"/>
            <a:ext cx="194564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ru-RU" altLang="en-US" sz="1800" i="1">
                <a:latin typeface="Times New Roman" panose="02020603050405020304"/>
                <a:cs typeface="Times New Roman" panose="02020603050405020304"/>
              </a:rPr>
              <a:t>Страница новости</a:t>
            </a:r>
            <a:endParaRPr lang="ru-RU" altLang="en-US" sz="1800" i="1">
              <a:latin typeface="Times New Roman" panose="02020603050405020304"/>
              <a:cs typeface="Times New Roman" panose="02020603050405020304"/>
            </a:endParaRPr>
          </a:p>
        </p:txBody>
      </p:sp>
      <p:pic>
        <p:nvPicPr>
          <p:cNvPr id="4" name="Изображение 3" descr="kz-news-vue-v3.vercel.app_new_1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" y="1752600"/>
            <a:ext cx="5513705" cy="4580890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  <p:pic>
        <p:nvPicPr>
          <p:cNvPr id="5" name="Изображение 4" descr="kz-news-vue-v3.vercel.app_new_1 (3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0310" y="1752600"/>
            <a:ext cx="5445760" cy="4524375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419600" y="457200"/>
            <a:ext cx="3101340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altLang="en-US"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Политика</a:t>
            </a:r>
            <a:r>
              <a:rPr lang="en-US" altLang="ru-RU"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altLang="en-US"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конфедициальности</a:t>
            </a:r>
            <a:endParaRPr lang="en-US" altLang="en-US" sz="1800" i="1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7" name="object 2"/>
          <p:cNvSpPr txBox="1">
            <a:spLocks noGrp="1"/>
          </p:cNvSpPr>
          <p:nvPr>
            <p:ph type="title"/>
          </p:nvPr>
        </p:nvSpPr>
        <p:spPr>
          <a:xfrm>
            <a:off x="668655" y="914400"/>
            <a:ext cx="10854690" cy="566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Политика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конфиденциальности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описывает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порядок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сбора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хранения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обработки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персональных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данных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пользователей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сайта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altLang="ru-RU" spc="-1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Изображение 2" descr="kz-news-vue-v3.vercel.app_privac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09800" y="2057400"/>
            <a:ext cx="4750435" cy="3946525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  <p:pic>
        <p:nvPicPr>
          <p:cNvPr id="6" name="Изображение 5" descr="kz-news-vue-v3.vercel.app_privacy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2049145"/>
            <a:ext cx="1856105" cy="4020820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486400" y="457200"/>
            <a:ext cx="1271905" cy="289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altLang="en-US"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Ошибка</a:t>
            </a:r>
            <a:r>
              <a:rPr lang="en-US" altLang="ru-RU" sz="1800" i="1" dirty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rPr>
              <a:t> 404</a:t>
            </a:r>
            <a:endParaRPr lang="en-US" altLang="ru-RU" sz="1800" i="1" dirty="0">
              <a:solidFill>
                <a:schemeClr val="tx1"/>
              </a:solidFill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7" name="object 2"/>
          <p:cNvSpPr txBox="1">
            <a:spLocks noGrp="1"/>
          </p:cNvSpPr>
          <p:nvPr>
            <p:ph type="title"/>
          </p:nvPr>
        </p:nvSpPr>
        <p:spPr>
          <a:xfrm>
            <a:off x="668655" y="914400"/>
            <a:ext cx="10854690" cy="566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Страница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ошибки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404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содержит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крупный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заголовок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«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404</a:t>
            </a:r>
            <a:r>
              <a:rPr lang="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»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краткое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описание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ошибки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и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кнопку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для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возврата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на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главную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страницу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сайта</a:t>
            </a:r>
            <a:r>
              <a:rPr lang="en-US" altLang="ru-RU" spc="-1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US" altLang="ru-RU" spc="-1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8" name="Изображение 7" descr="kz-news-vue-v3.vercel.app_4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1200" y="1981200"/>
            <a:ext cx="5574665" cy="3962400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  <p:pic>
        <p:nvPicPr>
          <p:cNvPr id="9" name="Изображение 8" descr="kz-news-vue-v3.vercel.app_404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1981200"/>
            <a:ext cx="1840230" cy="3985895"/>
          </a:xfrm>
          <a:prstGeom prst="rect">
            <a:avLst/>
          </a:prstGeom>
          <a:ln w="12700" cmpd="sng">
            <a:solidFill>
              <a:schemeClr val="tx1"/>
            </a:solidFill>
            <a:prstDash val="solid"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3528</Words>
  <Application>WPS Presentation</Application>
  <PresentationFormat>On-screen Show (4:3)</PresentationFormat>
  <Paragraphs>88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Arial</vt:lpstr>
      <vt:lpstr>SimSun</vt:lpstr>
      <vt:lpstr>Wingdings</vt:lpstr>
      <vt:lpstr>Times New Roman</vt:lpstr>
      <vt:lpstr>Times New Roman</vt:lpstr>
      <vt:lpstr>Wingdings</vt:lpstr>
      <vt:lpstr>Microsoft YaHei</vt:lpstr>
      <vt:lpstr>Arial Unicode MS</vt:lpstr>
      <vt:lpstr>Calibri</vt:lpstr>
      <vt:lpstr>Office Theme</vt:lpstr>
      <vt:lpstr>PowerPoint 演示文稿</vt:lpstr>
      <vt:lpstr>Актуальность проекта</vt:lpstr>
      <vt:lpstr>Цель проекта  — разработка электронной библиотеки Librista с современным UX/UI-дизайном, адаптированной под различные устройства, обеспечивающей удобный доступ к литературе и динамическое взаимодействие с пользователем через веб-интерфейс.  </vt:lpstr>
      <vt:lpstr>Цель проекта  — Цель проекта – разработка интерактивного пользовательского интерфейса новостного сайта о Казахстане для предоставления пользователям удобного, адаптивного и визуально современного способа получения актуальных новостей, доступного как на компьютерах, так и на мобильных устройствах. </vt:lpstr>
      <vt:lpstr>Главная страница содержит логотип, меню, переключатель темы и блоки новостей с изображениями и статистикой. Реализованы категории, списки и визуальные эффекты. Интерфейс адаптивен и соответствует требованиям проекта.</vt:lpstr>
      <vt:lpstr>Страница содержит заголовок, карточки новостей и сайдбар с дополнительными блоками. Все элементы оформлены в едином стиле для поддержания целостного пользовательского опыта.</vt:lpstr>
      <vt:lpstr>PowerPoint 演示文稿</vt:lpstr>
      <vt:lpstr>Страница новости содержит заголовок, основное фото и параграфы текста для раскрытия темы. В тексте выделены блоки с цитатами для акцента. Также есть интерактивные графики, таблицы и фотогалерея с возможностью просмотра изображений.</vt:lpstr>
      <vt:lpstr>Страница новости содержит заголовок, основное фото и параграфы текста для раскрытия темы. В тексте выделены блоки с цитатами для акцента. Также есть интерактивные графики, таблицы и фотогалерея с возможностью просмотра изображений.</vt:lpstr>
      <vt:lpstr>Страница новости содержит заголовок, основное фото и параграфы текста для раскрытия темы. В тексте выделены блоки с цитатами для акцента. Также есть интерактивные графики, таблицы и фотогалерея с возможностью просмотра изображений.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puwo_</cp:lastModifiedBy>
  <cp:revision>3</cp:revision>
  <dcterms:created xsi:type="dcterms:W3CDTF">2025-05-19T17:45:00Z</dcterms:created>
  <dcterms:modified xsi:type="dcterms:W3CDTF">2025-05-19T20:45:14Z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2025-04-29T10:00:00Z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2025-05-19T10:00:00Z</vt:filetime>
  </property>
  <property fmtid="{D5CDD505-2E9C-101B-9397-08002B2CF9AE}" pid="5" name="Producer">
    <vt:lpwstr>Microsoft® PowerPoint® 2016</vt:lpwstr>
  </property>
  <property fmtid="{D5CDD505-2E9C-101B-9397-08002B2CF9AE}" pid="6" name="ICV">
    <vt:lpwstr>6F9CA8B61AB6495CB962E508FE4BAA66_13</vt:lpwstr>
  </property>
  <property fmtid="{D5CDD505-2E9C-101B-9397-08002B2CF9AE}" pid="7" name="KSOProductBuildVer">
    <vt:lpwstr>1049-12.2.0.21179</vt:lpwstr>
  </property>
</Properties>
</file>